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9" r:id="rId2"/>
    <p:sldId id="258" r:id="rId3"/>
    <p:sldId id="260" r:id="rId4"/>
    <p:sldId id="256" r:id="rId5"/>
    <p:sldId id="261" r:id="rId6"/>
    <p:sldId id="264" r:id="rId7"/>
    <p:sldId id="257" r:id="rId8"/>
    <p:sldId id="265" r:id="rId9"/>
    <p:sldId id="262" r:id="rId10"/>
    <p:sldId id="267" r:id="rId11"/>
    <p:sldId id="268" r:id="rId12"/>
    <p:sldId id="269" r:id="rId13"/>
    <p:sldId id="270" r:id="rId14"/>
    <p:sldId id="272" r:id="rId15"/>
    <p:sldId id="271" r:id="rId16"/>
    <p:sldId id="266" r:id="rId17"/>
    <p:sldId id="263" r:id="rId18"/>
    <p:sldId id="274" r:id="rId19"/>
  </p:sldIdLst>
  <p:sldSz cx="10287000" cy="6858000" type="35mm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00FFFF"/>
    <a:srgbClr val="0E013D"/>
    <a:srgbClr val="FF9999"/>
    <a:srgbClr val="0F0535"/>
    <a:srgbClr val="1406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590" autoAdjust="0"/>
  </p:normalViewPr>
  <p:slideViewPr>
    <p:cSldViewPr>
      <p:cViewPr>
        <p:scale>
          <a:sx n="60" d="100"/>
          <a:sy n="60" d="100"/>
        </p:scale>
        <p:origin x="-1434" y="-282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88AB6-27C1-4D1F-89E9-D702BAF4859B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6F3DED-68F7-4313-9A29-D5C9776DCF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7250" y="685800"/>
            <a:ext cx="5143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F3DED-68F7-4313-9A29-D5C9776DCF7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7250" y="685800"/>
            <a:ext cx="5143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F3DED-68F7-4313-9A29-D5C9776DCF7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6F3DED-68F7-4313-9A29-D5C9776DCF7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6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4639"/>
            <a:ext cx="2314575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74639"/>
            <a:ext cx="67722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602" y="4406901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00201"/>
            <a:ext cx="4543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600201"/>
            <a:ext cx="4543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5654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5654" y="2174875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273050"/>
            <a:ext cx="338435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931" y="273051"/>
            <a:ext cx="57507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1435101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600201"/>
            <a:ext cx="92583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356351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DFEE8-BFC8-4C12-AEDB-F26D71A68490}" type="datetimeFigureOut">
              <a:rPr lang="en-US" smtClean="0"/>
              <a:pPr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4725" y="6356351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356351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B4323-6011-42F7-829C-915C27A21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21979"/>
            <a:ext cx="10287000" cy="584775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r-Cyrl-ME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ЕНДОДОНТСК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  </a:t>
            </a:r>
            <a:r>
              <a:rPr lang="sr-Cyrl-ME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ХИРУРГИЈ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85926"/>
            <a:ext cx="10274010" cy="2308324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Cyrl-ME" sz="24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Ендодонтска хирургија је захват који се предузима да </a:t>
            </a:r>
          </a:p>
          <a:p>
            <a:pPr algn="ctr">
              <a:lnSpc>
                <a:spcPct val="150000"/>
              </a:lnSpc>
            </a:pPr>
            <a:r>
              <a:rPr lang="sr-Cyrl-ME" sz="2400" u="sng" dirty="0" smtClean="0">
                <a:solidFill>
                  <a:srgbClr val="00FFFF"/>
                </a:solidFill>
                <a:latin typeface="Arial" pitchFamily="34" charset="0"/>
                <a:cs typeface="Arial" pitchFamily="34" charset="0"/>
              </a:rPr>
              <a:t>уклони</a:t>
            </a:r>
            <a:r>
              <a:rPr lang="sr-Cyrl-ME" sz="24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или </a:t>
            </a:r>
            <a:r>
              <a:rPr lang="sr-Cyrl-ME" sz="2400" dirty="0" smtClean="0">
                <a:solidFill>
                  <a:srgbClr val="00FFFF"/>
                </a:solidFill>
                <a:latin typeface="Arial" pitchFamily="34" charset="0"/>
                <a:cs typeface="Arial" pitchFamily="34" charset="0"/>
              </a:rPr>
              <a:t>коригује</a:t>
            </a:r>
            <a:r>
              <a:rPr lang="sr-Cyrl-ME" sz="2400" dirty="0" smtClean="0">
                <a:solidFill>
                  <a:srgbClr val="FF99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ME" sz="24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узрочнике радиксних или перирадиксних</a:t>
            </a:r>
          </a:p>
          <a:p>
            <a:pPr algn="ctr">
              <a:lnSpc>
                <a:spcPct val="150000"/>
              </a:lnSpc>
            </a:pPr>
            <a:r>
              <a:rPr lang="sr-Cyrl-ME" sz="24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патолошких процеса и да </a:t>
            </a:r>
            <a:r>
              <a:rPr lang="sr-Cyrl-ME" sz="2400" u="sng" dirty="0" smtClean="0">
                <a:solidFill>
                  <a:srgbClr val="00FFFF"/>
                </a:solidFill>
                <a:latin typeface="Arial" pitchFamily="34" charset="0"/>
                <a:cs typeface="Arial" pitchFamily="34" charset="0"/>
              </a:rPr>
              <a:t>омогући репарацију</a:t>
            </a:r>
            <a:r>
              <a:rPr lang="sr-Cyrl-ME" sz="2400" dirty="0" smtClean="0">
                <a:solidFill>
                  <a:srgbClr val="FF99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sr-Cyrl-ME" sz="24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ових ткива</a:t>
            </a:r>
          </a:p>
          <a:p>
            <a:pPr algn="ctr">
              <a:lnSpc>
                <a:spcPct val="150000"/>
              </a:lnSpc>
            </a:pPr>
            <a:r>
              <a:rPr lang="sr-Cyrl-ME" sz="24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до  биолошког  и  функционалног оздрављења </a:t>
            </a:r>
            <a:endParaRPr lang="sr-Cyrl-ME" sz="2400" dirty="0" smtClean="0">
              <a:solidFill>
                <a:srgbClr val="FF99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6" y="4786322"/>
            <a:ext cx="10274010" cy="1131848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Cyrl-ME" sz="24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То је често </a:t>
            </a:r>
            <a:r>
              <a:rPr lang="sr-Cyrl-ME" sz="2400" dirty="0" smtClean="0">
                <a:solidFill>
                  <a:srgbClr val="00FFFF"/>
                </a:solidFill>
                <a:latin typeface="Arial" pitchFamily="34" charset="0"/>
                <a:cs typeface="Arial" pitchFamily="34" charset="0"/>
              </a:rPr>
              <a:t>последња нада  </a:t>
            </a:r>
            <a:r>
              <a:rPr lang="sr-Cyrl-ME" sz="24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да  се сачува зуб  узрочник</a:t>
            </a:r>
          </a:p>
          <a:p>
            <a:pPr algn="ctr">
              <a:lnSpc>
                <a:spcPct val="150000"/>
              </a:lnSpc>
            </a:pPr>
            <a:r>
              <a:rPr lang="sr-Cyrl-ME" sz="24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и  баш  због тога захтева велику стручност и способности. </a:t>
            </a:r>
            <a:endParaRPr lang="sr-Cyrl-ME" sz="2400" dirty="0" smtClean="0">
              <a:solidFill>
                <a:srgbClr val="FF9999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28592" y="4356106"/>
            <a:ext cx="928694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21" y="1357298"/>
            <a:ext cx="2975511" cy="29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611220" y="3012465"/>
            <a:ext cx="3816000" cy="287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9598" y="3571876"/>
            <a:ext cx="4176000" cy="32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 r="7354"/>
          <a:stretch>
            <a:fillRect/>
          </a:stretch>
        </p:blipFill>
        <p:spPr bwMode="auto">
          <a:xfrm>
            <a:off x="6039000" y="986825"/>
            <a:ext cx="4140000" cy="251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Connector 8"/>
          <p:cNvCxnSpPr/>
          <p:nvPr/>
        </p:nvCxnSpPr>
        <p:spPr>
          <a:xfrm rot="5400000">
            <a:off x="2999169" y="3857231"/>
            <a:ext cx="6001586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0030" y="857232"/>
            <a:ext cx="4639796" cy="430887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sr-Cyrl-ME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РЕТРОГРАДНА  ПРЕПАРАЦИЈА </a:t>
            </a:r>
            <a:endParaRPr 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7426" y="230667"/>
            <a:ext cx="2438040" cy="769441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sr-Cyrl-ME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РЕТРОГРАДНА  </a:t>
            </a:r>
          </a:p>
          <a:p>
            <a:r>
              <a:rPr lang="sr-Cyrl-ME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ОПТУРАЦИЈА </a:t>
            </a:r>
            <a:endParaRPr 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/>
          <a:stretch>
            <a:fillRect/>
          </a:stretch>
        </p:blipFill>
        <p:spPr bwMode="auto">
          <a:xfrm>
            <a:off x="6329846" y="915214"/>
            <a:ext cx="3600000" cy="587137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28658" y="1610013"/>
            <a:ext cx="5149102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sr-Cyrl-ME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Биопсија </a:t>
            </a:r>
            <a:r>
              <a:rPr lang="sr-Cyrl-M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периапексне  лезије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334012"/>
            <a:ext cx="10287000" cy="52322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ИНДИКАЦИЈЕ   ЗА  ЕНДОДОНТСКУ  ХИРУРГИЈУ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428592" y="2284404"/>
            <a:ext cx="928694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28658" y="3650146"/>
            <a:ext cx="7960641" cy="1421928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није целисходно  спровести  ортоградни ретретман    </a:t>
            </a:r>
          </a:p>
          <a:p>
            <a:pPr>
              <a:lnSpc>
                <a:spcPct val="120000"/>
              </a:lnSpc>
            </a:pP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због медицинског / стоматолошког  стања  или</a:t>
            </a:r>
          </a:p>
          <a:p>
            <a:pPr>
              <a:lnSpc>
                <a:spcPct val="120000"/>
              </a:lnSpc>
            </a:pP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захтева пацијента, времена, финасија  и  сл.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00096" y="2936557"/>
            <a:ext cx="3227550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Фактор пацијент 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28658" y="1214422"/>
            <a:ext cx="7913064" cy="892552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Периапексна лезија излечива / излечена </a:t>
            </a:r>
          </a:p>
          <a:p>
            <a:r>
              <a:rPr lang="sr-Cyrl-ME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конвенционалном терапијом канала корена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334012"/>
            <a:ext cx="10287000" cy="52322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КОНТРАИНДИКАЦИЈЕ  ЗА ЕНДОДОНТСКУ ХИРУРГИЈУ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428592" y="2071678"/>
            <a:ext cx="928694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78" y="3196896"/>
            <a:ext cx="4825488" cy="144655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тешка системска обољења </a:t>
            </a:r>
          </a:p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физиолошки проблеми </a:t>
            </a:r>
          </a:p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веома изнурени пацијенти</a:t>
            </a:r>
          </a:p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пацијенти на антикоагулантима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7649" y="2071678"/>
            <a:ext cx="6507487" cy="1292662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Фактор пацијент </a:t>
            </a:r>
          </a:p>
          <a:p>
            <a:pPr>
              <a:lnSpc>
                <a:spcPct val="150000"/>
              </a:lnSpc>
            </a:pPr>
            <a:r>
              <a:rPr lang="sr-Cyrl-ME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sr-Cyrl-ME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Опште-здравствене  контраиндикације</a:t>
            </a:r>
            <a:r>
              <a:rPr lang="sr-Cyrl-ME" sz="2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endParaRPr lang="en-US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72" y="4643446"/>
            <a:ext cx="6841040" cy="2015936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sr-Cyrl-ME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Локалне - денталне  контраиндикације:</a:t>
            </a:r>
            <a:endParaRPr lang="sr-Cyrl-ME" sz="24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фрактура корена</a:t>
            </a:r>
          </a:p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зуб је немогуће рестаурирати</a:t>
            </a:r>
          </a:p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недостатак потпорног ткива (меког и коштаног) </a:t>
            </a:r>
          </a:p>
          <a:p>
            <a:pPr>
              <a:lnSpc>
                <a:spcPct val="150000"/>
              </a:lnSpc>
            </a:pPr>
            <a:r>
              <a:rPr lang="sr-Cyrl-ME" sz="22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лош општи орални статус </a:t>
            </a:r>
          </a:p>
        </p:txBody>
      </p:sp>
      <p:pic>
        <p:nvPicPr>
          <p:cNvPr id="30722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 r="7937"/>
          <a:stretch>
            <a:fillRect/>
          </a:stretch>
        </p:blipFill>
        <p:spPr bwMode="auto">
          <a:xfrm>
            <a:off x="6724178" y="3649438"/>
            <a:ext cx="3528000" cy="3065710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 l="9269" r="50564"/>
          <a:stretch>
            <a:fillRect/>
          </a:stretch>
        </p:blipFill>
        <p:spPr bwMode="auto">
          <a:xfrm>
            <a:off x="6723036" y="3071810"/>
            <a:ext cx="3528000" cy="372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334012"/>
            <a:ext cx="10287000" cy="52322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КОНТРАИНДИКАЦИЈЕ  ЗА ЕНДОДОНТСКУ ХИРУРГИЈУ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5716" y="2000240"/>
            <a:ext cx="9121600" cy="1865126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неуобичајена / комплексна конфигурација кости или корена  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могуће повређивање неуроваскуларних структура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блискост великог палатиналног форамена</a:t>
            </a:r>
          </a:p>
          <a:p>
            <a:pPr>
              <a:lnSpc>
                <a:spcPct val="120000"/>
              </a:lnSpc>
            </a:pP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немогућност хируршког приступа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5716" y="1285860"/>
            <a:ext cx="8942192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Анатомски фактори и фактори операционог поља: 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28592" y="3929066"/>
            <a:ext cx="928694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28658" y="4365317"/>
            <a:ext cx="3464410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Фактор  терапеут: 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0" y="5014753"/>
            <a:ext cx="7713202" cy="1200329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стручност и мануелна спретност</a:t>
            </a:r>
          </a:p>
          <a:p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стално специјалистичко усавршавање и искуство</a:t>
            </a:r>
          </a:p>
          <a:p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опремљеност </a:t>
            </a:r>
          </a:p>
        </p:txBody>
      </p:sp>
      <p:pic>
        <p:nvPicPr>
          <p:cNvPr id="29698" name="Picture 2" descr="Related image"/>
          <p:cNvPicPr>
            <a:picLocks noChangeAspect="1" noChangeArrowheads="1"/>
          </p:cNvPicPr>
          <p:nvPr/>
        </p:nvPicPr>
        <p:blipFill>
          <a:blip r:embed="rId2"/>
          <a:srcRect l="15278" t="11250"/>
          <a:stretch>
            <a:fillRect/>
          </a:stretch>
        </p:blipFill>
        <p:spPr bwMode="auto">
          <a:xfrm>
            <a:off x="5715004" y="3476652"/>
            <a:ext cx="4357682" cy="338137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337885"/>
            <a:ext cx="10287000" cy="1305165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РЕЗОВИ / ИНЦИЗИЈЕ  И  РЕЖЊЕВИ / ФЛАПОВИ</a:t>
            </a:r>
          </a:p>
          <a:p>
            <a:pPr algn="ctr">
              <a:lnSpc>
                <a:spcPct val="150000"/>
              </a:lnSpc>
            </a:pPr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  ЕНДОДОНТСКОЈ  ХИРУРГИЈИ  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1787" t="2972" r="4202" b="3080"/>
          <a:stretch>
            <a:fillRect/>
          </a:stretch>
        </p:blipFill>
        <p:spPr bwMode="auto">
          <a:xfrm>
            <a:off x="357154" y="1928802"/>
            <a:ext cx="4034507" cy="4680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l="2659" t="5512" r="8275" b="6293"/>
          <a:stretch>
            <a:fillRect/>
          </a:stretch>
        </p:blipFill>
        <p:spPr bwMode="auto">
          <a:xfrm>
            <a:off x="5000624" y="2857496"/>
            <a:ext cx="4786346" cy="34290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5214938" y="2571744"/>
            <a:ext cx="4500594" cy="4071966"/>
          </a:xfrm>
          <a:prstGeom prst="straightConnector1">
            <a:avLst/>
          </a:prstGeom>
          <a:ln w="19050">
            <a:solidFill>
              <a:srgbClr val="00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143500" y="2571744"/>
            <a:ext cx="4429156" cy="4143404"/>
          </a:xfrm>
          <a:prstGeom prst="straightConnector1">
            <a:avLst/>
          </a:prstGeom>
          <a:ln w="19050">
            <a:solidFill>
              <a:srgbClr val="00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26" y="2328878"/>
            <a:ext cx="80581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337885"/>
            <a:ext cx="10287000" cy="1305165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РЕЗОВИ / ИНЦИЗИЈЕ  И  РЕЖЊЕВИ / ФЛАПОВИ</a:t>
            </a:r>
          </a:p>
          <a:p>
            <a:pPr algn="ctr">
              <a:lnSpc>
                <a:spcPct val="150000"/>
              </a:lnSpc>
            </a:pPr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  ЕНДОДОНТСКОЈ  ХИРУРГИЈИ  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16" y="5929330"/>
            <a:ext cx="9604104" cy="461665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sr-Cyrl-RS" sz="24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Потпуно  и  све  како  сте  учили  на  предмету  Орална  хирургија</a:t>
            </a:r>
            <a:endParaRPr lang="en-US" sz="2400" dirty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 l="20312" t="4166" r="6285"/>
          <a:stretch>
            <a:fillRect/>
          </a:stretch>
        </p:blipFill>
        <p:spPr bwMode="auto">
          <a:xfrm>
            <a:off x="3143236" y="1785926"/>
            <a:ext cx="3355963" cy="328614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154012"/>
            <a:ext cx="10287000" cy="1131848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Cyrl-M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РЕЗОВИ / ИНЦИЗИЈЕ  И  РЕЖЊЕВИ / ФЛАПОВИ</a:t>
            </a:r>
          </a:p>
          <a:p>
            <a:pPr algn="ctr">
              <a:lnSpc>
                <a:spcPct val="150000"/>
              </a:lnSpc>
            </a:pPr>
            <a:r>
              <a:rPr lang="sr-Cyrl-M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  ЕНДОДОНТСКОЈ  ХИРУРГИЈИ 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 l="20625" r="6249"/>
          <a:stretch>
            <a:fillRect/>
          </a:stretch>
        </p:blipFill>
        <p:spPr bwMode="auto">
          <a:xfrm>
            <a:off x="-36" y="1428735"/>
            <a:ext cx="3090740" cy="3096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lum bright="-10000" contrast="40000"/>
          </a:blip>
          <a:srcRect r="21517"/>
          <a:stretch>
            <a:fillRect/>
          </a:stretch>
        </p:blipFill>
        <p:spPr bwMode="auto">
          <a:xfrm>
            <a:off x="6572260" y="3500438"/>
            <a:ext cx="3672000" cy="312094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3170" y="4572007"/>
            <a:ext cx="2340000" cy="1572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65269" y="5130025"/>
            <a:ext cx="2340000" cy="169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lum bright="10000" contrast="20000"/>
          </a:blip>
          <a:srcRect/>
          <a:stretch>
            <a:fillRect/>
          </a:stretch>
        </p:blipFill>
        <p:spPr bwMode="auto">
          <a:xfrm>
            <a:off x="3143236" y="2071678"/>
            <a:ext cx="3384000" cy="25380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3571"/>
            <a:ext cx="10287000" cy="1305165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УШИВАЊЕ / СУТУРИРАЊЕ  РЕЖЊА</a:t>
            </a:r>
          </a:p>
          <a:p>
            <a:pPr algn="ctr">
              <a:lnSpc>
                <a:spcPct val="150000"/>
              </a:lnSpc>
            </a:pPr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  ЕНДОДОНТСКОЈ  ХИРУРГИЈИ  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188584" y="1831670"/>
            <a:ext cx="3383280" cy="352615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lum bright="10000" contrast="20000"/>
          </a:blip>
          <a:srcRect/>
          <a:stretch>
            <a:fillRect/>
          </a:stretch>
        </p:blipFill>
        <p:spPr bwMode="auto">
          <a:xfrm>
            <a:off x="3749052" y="2428868"/>
            <a:ext cx="3108960" cy="328228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lum bright="20000" contrast="30000"/>
          </a:blip>
          <a:srcRect t="8514"/>
          <a:stretch>
            <a:fillRect/>
          </a:stretch>
        </p:blipFill>
        <p:spPr bwMode="auto">
          <a:xfrm>
            <a:off x="7035200" y="2071679"/>
            <a:ext cx="3108960" cy="391321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16" y="6182045"/>
            <a:ext cx="9604104" cy="461665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sr-Cyrl-RS" sz="24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Потпуно  и  све  како  сте  учили  на  предмету  Орална  хирургија</a:t>
            </a:r>
            <a:endParaRPr lang="en-US" sz="2400" dirty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strucnaknjizara.rs/images/endodontologija3d.jpg"/>
          <p:cNvPicPr/>
          <p:nvPr/>
        </p:nvPicPr>
        <p:blipFill>
          <a:blip r:embed="rId2"/>
          <a:srcRect l="10714" b="3797"/>
          <a:stretch>
            <a:fillRect/>
          </a:stretch>
        </p:blipFill>
        <p:spPr bwMode="auto">
          <a:xfrm>
            <a:off x="4857748" y="1285860"/>
            <a:ext cx="514353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500042"/>
            <a:ext cx="10287000" cy="584775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r-Cyrl-ME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ХИРУРШК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r>
              <a:rPr lang="sr-Cyrl-ME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ЕНДОДОНЦИЈ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14310" y="2786058"/>
            <a:ext cx="4500562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5400" dist="12700" dir="2700000" algn="tl" rotWithShape="0">
              <a:prstClr val="black"/>
            </a:outerShdw>
          </a:effectLst>
        </p:spPr>
        <p:txBody>
          <a:bodyPr>
            <a:spAutoFit/>
          </a:bodyPr>
          <a:lstStyle/>
          <a:p>
            <a:r>
              <a:rPr lang="en-US" sz="32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Издавач</a:t>
            </a:r>
            <a:r>
              <a:rPr lang="en-US" sz="32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у  </a:t>
            </a:r>
            <a:r>
              <a:rPr lang="en-US" sz="32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Србији</a:t>
            </a:r>
            <a:endParaRPr lang="en-US" sz="3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“ORIONART”</a:t>
            </a:r>
          </a:p>
          <a:p>
            <a:endParaRPr lang="en-US" sz="32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Позвати</a:t>
            </a:r>
            <a:r>
              <a:rPr lang="en-US" sz="24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sz="2400" b="1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наручити</a:t>
            </a:r>
            <a:r>
              <a:rPr lang="en-US" sz="24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</a:t>
            </a:r>
            <a:endParaRPr lang="en-US" sz="2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директора</a:t>
            </a:r>
            <a:r>
              <a:rPr lang="en-US" sz="24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“ORIONART”-а: </a:t>
            </a:r>
          </a:p>
          <a:p>
            <a:endParaRPr lang="en-US" sz="2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Драгорад</a:t>
            </a:r>
            <a:r>
              <a:rPr lang="en-US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Ковачевић</a:t>
            </a:r>
            <a:endParaRPr lang="en-US" sz="32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063/ 288913</a:t>
            </a:r>
            <a:endParaRPr lang="en-US" sz="28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8519" y="4071942"/>
            <a:ext cx="9164624" cy="2308324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МОРА  ДОБРО ДА СЕ </a:t>
            </a:r>
            <a:r>
              <a:rPr lang="sr-Latn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ЗНА</a:t>
            </a:r>
            <a:r>
              <a:rPr lang="sr-Latn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 ИМА  НА  УМУ  ДА  ПОСТОЈИ  </a:t>
            </a:r>
          </a:p>
          <a:p>
            <a:pPr algn="ctr">
              <a:lnSpc>
                <a:spcPct val="150000"/>
              </a:lnSpc>
            </a:pP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МАЛИ  БРОЈ  СТВАРНИХ  ИНДИКАЦИЈА  ЗА  ХИРУРШКИ  </a:t>
            </a:r>
          </a:p>
          <a:p>
            <a:pPr algn="ctr">
              <a:lnSpc>
                <a:spcPct val="150000"/>
              </a:lnSpc>
            </a:pP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ПРИСТУП  ЕНДОДОНТСКОЈ  ТЕРАПИЈИ</a:t>
            </a:r>
          </a:p>
          <a:p>
            <a:pPr algn="ctr">
              <a:lnSpc>
                <a:spcPct val="150000"/>
              </a:lnSpc>
            </a:pP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</a:t>
            </a:r>
            <a:r>
              <a:rPr lang="en-US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               </a:t>
            </a:r>
            <a:r>
              <a:rPr lang="sr-Cyrl-ME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James L.  </a:t>
            </a:r>
            <a:r>
              <a:rPr lang="en-US" sz="2400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Gutmann</a:t>
            </a:r>
            <a:r>
              <a:rPr lang="en-US" sz="2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 </a:t>
            </a:r>
            <a:endParaRPr lang="sr-Cyrl-ME" sz="24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21979"/>
            <a:ext cx="10287000" cy="584775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r-Cyrl-ME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ЕНДОДОНТСК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  </a:t>
            </a:r>
            <a:r>
              <a:rPr lang="sr-Cyrl-ME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ХИРУРГИЈ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6" y="1643050"/>
            <a:ext cx="10287036" cy="1800493"/>
          </a:xfrm>
          <a:prstGeom prst="rect">
            <a:avLst/>
          </a:prstGeom>
          <a:noFill/>
          <a:effectLst>
            <a:outerShdw blurRad="25400" dist="254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sr-Cyrl-ME" sz="2800" b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Основни циљ:  </a:t>
            </a:r>
          </a:p>
          <a:p>
            <a:pPr algn="ctr">
              <a:lnSpc>
                <a:spcPct val="150000"/>
              </a:lnSpc>
            </a:pPr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ДА  СЕ  ОБЕЗБЕДИ  АДЕКВАТНО  ЗАПТИВАЊЕ  ИЗМЕЂУ</a:t>
            </a:r>
          </a:p>
          <a:p>
            <a:pPr algn="ctr">
              <a:lnSpc>
                <a:spcPct val="150000"/>
              </a:lnSpc>
            </a:pPr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ПЕРИОДОНЦИЈУМА  И  АПЕКСНИХ  ОТВОРА  КОРЕНСКИХ  КАНАЛА</a:t>
            </a:r>
            <a:endParaRPr lang="sr-Cyrl-ME" sz="24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28592" y="3570288"/>
            <a:ext cx="928694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5450"/>
            <a:ext cx="10287000" cy="52322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КЛАСИФИКАЦИЈА  ЕНДОДОНТСКЕ  ХИРУРГИЈЕ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4" y="1936425"/>
            <a:ext cx="5693162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Хирургија  фистулозног  канала</a:t>
            </a:r>
            <a:endParaRPr lang="en-US" sz="2600" b="1" dirty="0">
              <a:solidFill>
                <a:srgbClr val="FFFF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4" y="3365185"/>
            <a:ext cx="4557210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Перирадиксна  хирургија</a:t>
            </a:r>
            <a:endParaRPr lang="en-US" sz="2600" b="1" dirty="0">
              <a:solidFill>
                <a:srgbClr val="FFFF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4" y="4793945"/>
            <a:ext cx="4263860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Коретктивна  хирургија</a:t>
            </a:r>
            <a:endParaRPr lang="en-US" sz="2600" b="1" dirty="0">
              <a:solidFill>
                <a:srgbClr val="FFFF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05450"/>
            <a:ext cx="10287000" cy="52322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КЛАСИФИКАЦИЈА  ЕНДОДОНТСКЕ  ХИРУРГИЈЕ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4" y="1314378"/>
            <a:ext cx="5693162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Хирургија  фистулозног  канала</a:t>
            </a:r>
            <a:endParaRPr lang="en-US" sz="2600" b="1" dirty="0">
              <a:solidFill>
                <a:srgbClr val="FFFF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4574" y="1997981"/>
            <a:ext cx="29482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инцизија и дренажа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34574" y="2500306"/>
            <a:ext cx="44041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трепанација кортексне ламеле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34574" y="2998113"/>
            <a:ext cx="37403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захвати  за  декомпресију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1534" y="3753153"/>
            <a:ext cx="4557210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Перирадиксна  хирургија</a:t>
            </a:r>
            <a:endParaRPr lang="en-US" sz="2600" b="1" dirty="0">
              <a:solidFill>
                <a:srgbClr val="FFFF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410" y="4426873"/>
            <a:ext cx="63388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киретажа  периапекса  и  коренског  цемента 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4410" y="4926939"/>
            <a:ext cx="52279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ресекција врха корена - апикотомија 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4410" y="5427005"/>
            <a:ext cx="62828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препарација врха корена - ретропрепарација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4410" y="5927071"/>
            <a:ext cx="80992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оптурација врха корена – ретро-оптурација / ретропуњење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428592" y="3500438"/>
            <a:ext cx="928694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0" y="142852"/>
            <a:ext cx="3249000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l="9209" t="6923" r="11696" b="8687"/>
          <a:stretch>
            <a:fillRect/>
          </a:stretch>
        </p:blipFill>
        <p:spPr bwMode="auto">
          <a:xfrm>
            <a:off x="71402" y="142852"/>
            <a:ext cx="3623145" cy="34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 t="3969"/>
          <a:stretch>
            <a:fillRect/>
          </a:stretch>
        </p:blipFill>
        <p:spPr bwMode="auto">
          <a:xfrm>
            <a:off x="7000888" y="142853"/>
            <a:ext cx="3240000" cy="3410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0" y="3786190"/>
            <a:ext cx="7894746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02" y="3786190"/>
            <a:ext cx="3961073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05450"/>
            <a:ext cx="10287000" cy="52322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КЛАСИФИКАЦИЈА  ЕНДОДОНТСКЕ  ХИРУРГИЈЕ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4" y="1643050"/>
            <a:ext cx="4263860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rgbClr val="FFFF66"/>
                </a:solidFill>
                <a:latin typeface="Arial" pitchFamily="34" charset="0"/>
                <a:cs typeface="Arial" pitchFamily="34" charset="0"/>
              </a:rPr>
              <a:t> Корективна  хирургија</a:t>
            </a:r>
            <a:endParaRPr lang="en-US" sz="2600" b="1" dirty="0">
              <a:solidFill>
                <a:srgbClr val="FFFF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0989" y="2357430"/>
            <a:ext cx="3684663" cy="430887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2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Репаратура перфорација</a:t>
            </a:r>
            <a:endParaRPr lang="en-US" sz="2200" dirty="0">
              <a:solidFill>
                <a:srgbClr val="FFFF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09677" y="2857496"/>
            <a:ext cx="3232552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механичке (јатрогене)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97911" y="3357562"/>
            <a:ext cx="2032864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ресорптивне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8724" y="4071942"/>
            <a:ext cx="3755580" cy="461665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4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Периодонтална обрада</a:t>
            </a:r>
            <a:endParaRPr lang="en-US" sz="2400" dirty="0">
              <a:solidFill>
                <a:srgbClr val="FFFF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97911" y="4572008"/>
            <a:ext cx="2699713" cy="430887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- ресекција  корена</a:t>
            </a:r>
            <a:endParaRPr lang="en-US" sz="2200" dirty="0">
              <a:solidFill>
                <a:srgbClr val="FFFF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71600" y="5072074"/>
            <a:ext cx="5448799" cy="430887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- хемисекција  зуба  / уклањање  корена</a:t>
            </a:r>
            <a:endParaRPr lang="en-US" sz="2200" dirty="0">
              <a:solidFill>
                <a:srgbClr val="FFFF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28724" y="5855633"/>
            <a:ext cx="3680559" cy="461665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4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Намерна реплантација</a:t>
            </a:r>
            <a:endParaRPr lang="en-US" sz="2400" dirty="0">
              <a:solidFill>
                <a:srgbClr val="FFFF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Picture 4" descr="Related image"/>
          <p:cNvPicPr>
            <a:picLocks noChangeAspect="1" noChangeArrowheads="1"/>
          </p:cNvPicPr>
          <p:nvPr/>
        </p:nvPicPr>
        <p:blipFill>
          <a:blip r:embed="rId3"/>
          <a:srcRect l="12716"/>
          <a:stretch>
            <a:fillRect/>
          </a:stretch>
        </p:blipFill>
        <p:spPr bwMode="auto">
          <a:xfrm>
            <a:off x="7011036" y="1785926"/>
            <a:ext cx="3204000" cy="4633330"/>
          </a:xfrm>
          <a:prstGeom prst="rect">
            <a:avLst/>
          </a:prstGeom>
          <a:noFill/>
        </p:spPr>
      </p:pic>
      <p:pic>
        <p:nvPicPr>
          <p:cNvPr id="13" name="Picture 2" descr="Related image"/>
          <p:cNvPicPr>
            <a:picLocks noChangeAspect="1" noChangeArrowheads="1"/>
          </p:cNvPicPr>
          <p:nvPr/>
        </p:nvPicPr>
        <p:blipFill>
          <a:blip r:embed="rId4" cstate="print"/>
          <a:srcRect l="31404" t="5752" r="25621"/>
          <a:stretch>
            <a:fillRect/>
          </a:stretch>
        </p:blipFill>
        <p:spPr bwMode="auto">
          <a:xfrm>
            <a:off x="7000884" y="1928802"/>
            <a:ext cx="3203974" cy="468224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58" y="1038509"/>
            <a:ext cx="4382610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Ендодонтски  неуспеси: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4" y="3600394"/>
            <a:ext cx="4879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изразито  повијени  коренови / канали</a:t>
            </a:r>
            <a:endParaRPr lang="en-US" sz="2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4" y="4029022"/>
            <a:ext cx="2872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перфорација  канала</a:t>
            </a:r>
            <a:endParaRPr lang="en-US" sz="2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4" y="4457650"/>
            <a:ext cx="2719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фрактурисан  корен</a:t>
            </a:r>
            <a:endParaRPr lang="en-US" sz="2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4" y="4886278"/>
            <a:ext cx="4385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екстензивна  ресорпција  корена  </a:t>
            </a:r>
            <a:endParaRPr lang="en-US" sz="2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7671" y="5314906"/>
            <a:ext cx="1649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пулполити </a:t>
            </a:r>
            <a:endParaRPr lang="en-US" sz="2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4" y="6172162"/>
            <a:ext cx="908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акцесорни  канали / дилацерације канала који не могу да буду третирани</a:t>
            </a:r>
            <a:endParaRPr lang="en-US" sz="2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334012"/>
            <a:ext cx="10287000" cy="52322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ИНДИКАЦИЈЕ   ЗА  ЕНДОДОНТСКУ  ХИРУРГИЈУ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344" y="5743534"/>
            <a:ext cx="2973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калцификован  канал </a:t>
            </a:r>
            <a:endParaRPr lang="en-US" sz="2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716" y="1557069"/>
            <a:ext cx="9715568" cy="180049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3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Није уклоњен патолошки узрок терапијом канала корена због:</a:t>
            </a:r>
          </a:p>
          <a:p>
            <a:endParaRPr lang="sr-Cyrl-ME" sz="2200" dirty="0" smtClean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развојних аномалија</a:t>
            </a:r>
          </a:p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јатрогених фактора</a:t>
            </a:r>
          </a:p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- где ретретман није могуће извести или угрожава  ретенцију зуба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7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28658" y="3681715"/>
            <a:ext cx="4825295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Експлоративна  хирургија: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2972" y="4212559"/>
            <a:ext cx="63823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одредити  зашто  није  дошло  до  зацељења 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28592" y="3286124"/>
            <a:ext cx="9286940" cy="158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334012"/>
            <a:ext cx="10287000" cy="523220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r-Cyrl-ME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ИНДИКАЦИЈЕ   ЗА  ЕНДОДОНТСКУ  ХИРУРГИЈУ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2972" y="2640923"/>
            <a:ext cx="59642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металне надоградње, ретенциони кочићи  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2972" y="2140857"/>
            <a:ext cx="39215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поломљени инструмент(и) 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7220" y="1625402"/>
            <a:ext cx="9098709" cy="446276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3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Немогућност потпуне оптурације канала ортоградним начином:</a:t>
            </a:r>
            <a:endParaRPr lang="en-US" sz="2300" dirty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28658" y="1038509"/>
            <a:ext cx="4382610" cy="492443"/>
          </a:xfrm>
          <a:prstGeom prst="rect">
            <a:avLst/>
          </a:prstGeom>
          <a:noFill/>
          <a:effectLst>
            <a:outerShdw blurRad="25400" dist="12700" dir="27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Ендодонтски  неуспеси: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42972" y="5588517"/>
            <a:ext cx="78588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неопходна визуелизација корена и перирадиксног ткива </a:t>
            </a:r>
          </a:p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када се сумња на фрактуру корена  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2972" y="4731261"/>
            <a:ext cx="63968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реакција на страно тело услед пребацивања  </a:t>
            </a:r>
          </a:p>
          <a:p>
            <a:r>
              <a:rPr lang="sr-Cyrl-ME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материјала за оптурацију канала </a:t>
            </a:r>
            <a:endParaRPr lang="en-US" sz="22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/>
      <p:bldP spid="21" grpId="0"/>
      <p:bldP spid="24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1183980" y="142852"/>
            <a:ext cx="7783304" cy="65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575</Words>
  <Application>Microsoft Office PowerPoint</Application>
  <PresentationFormat>35mm Slides</PresentationFormat>
  <Paragraphs>118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Vlada</dc:creator>
  <cp:lastModifiedBy>Vlada</cp:lastModifiedBy>
  <cp:revision>85</cp:revision>
  <dcterms:created xsi:type="dcterms:W3CDTF">2018-05-05T23:00:56Z</dcterms:created>
  <dcterms:modified xsi:type="dcterms:W3CDTF">2020-05-17T20:57:23Z</dcterms:modified>
</cp:coreProperties>
</file>